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9a177eb1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9a177eb1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9d78ffa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9d78ffa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9d78ffa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9d78ffa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9d78ffa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9d78ffa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9d78ffa9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9d78ffa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9d78ffa9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9d78ffa9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09d78ffa9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09d78ffa9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9ec757c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9ec757c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9ec757c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9ec757c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9a177eb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9a177e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9a177eb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9a177eb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9a177eb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9a177eb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9a177eb1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9a177eb1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09a177eb1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09a177eb1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9a177eb1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9a177eb1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9a177eb1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9a177eb1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9a177eb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9a177eb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2400">
                <a:solidFill>
                  <a:srgbClr val="FF0000"/>
                </a:solidFill>
                <a:latin typeface="Lato"/>
                <a:ea typeface="Lato"/>
                <a:cs typeface="Lato"/>
                <a:sym typeface="Lato"/>
              </a:rPr>
              <a:t>Azure Data Storage</a:t>
            </a:r>
            <a:r>
              <a:rPr lang="en-GB" sz="2400">
                <a:solidFill>
                  <a:srgbClr val="FF0000"/>
                </a:solidFill>
                <a:latin typeface="Lato"/>
                <a:ea typeface="Lato"/>
                <a:cs typeface="Lato"/>
                <a:sym typeface="Lato"/>
              </a:rPr>
              <a:t>:</a:t>
            </a:r>
            <a:endParaRPr sz="6400">
              <a:solidFill>
                <a:srgbClr val="FF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Lato"/>
                <a:ea typeface="Lato"/>
                <a:cs typeface="Lato"/>
                <a:sym typeface="Lato"/>
              </a:rPr>
              <a:t>Azure SQL Database.</a:t>
            </a:r>
            <a:endParaRPr b="1" sz="4220">
              <a:solidFill>
                <a:srgbClr val="FF0000"/>
              </a:solidFill>
              <a:latin typeface="Lato"/>
              <a:ea typeface="Lato"/>
              <a:cs typeface="Lato"/>
              <a:sym typeface="Lato"/>
            </a:endParaRPr>
          </a:p>
        </p:txBody>
      </p:sp>
      <p:sp>
        <p:nvSpPr>
          <p:cNvPr id="108" name="Google Shape;108;p22"/>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300">
                <a:solidFill>
                  <a:srgbClr val="CC0000"/>
                </a:solidFill>
                <a:latin typeface="Lato"/>
                <a:ea typeface="Lato"/>
                <a:cs typeface="Lato"/>
                <a:sym typeface="Lato"/>
              </a:rPr>
              <a:t>Common Use Cases:</a:t>
            </a:r>
            <a:endParaRPr b="1" sz="13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Char char="●"/>
            </a:pPr>
            <a:r>
              <a:rPr b="1" lang="en-GB" sz="1100">
                <a:solidFill>
                  <a:srgbClr val="CC0000"/>
                </a:solidFill>
                <a:latin typeface="Lato"/>
                <a:ea typeface="Lato"/>
                <a:cs typeface="Lato"/>
                <a:sym typeface="Lato"/>
              </a:rPr>
              <a:t>OLTP (Online Transaction Processing)</a:t>
            </a:r>
            <a:r>
              <a:rPr lang="en-GB" sz="1100">
                <a:solidFill>
                  <a:srgbClr val="CC0000"/>
                </a:solidFill>
                <a:latin typeface="Lato"/>
                <a:ea typeface="Lato"/>
                <a:cs typeface="Lato"/>
                <a:sym typeface="Lato"/>
              </a:rPr>
              <a:t>: Ideal for business applications requiring fast query response times and high reliability for transactions.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SaaS Applications</a:t>
            </a:r>
            <a:r>
              <a:rPr lang="en-GB" sz="1100">
                <a:solidFill>
                  <a:srgbClr val="CC0000"/>
                </a:solidFill>
                <a:latin typeface="Lato"/>
                <a:ea typeface="Lato"/>
                <a:cs typeface="Lato"/>
                <a:sym typeface="Lato"/>
              </a:rPr>
              <a:t>: Frequently used by ISVs (Independent Software Vendors) to build multi-tenant SaaS applications, leveraging features like elastic pools.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Reporting and Analytics</a:t>
            </a:r>
            <a:r>
              <a:rPr lang="en-GB" sz="1100">
                <a:solidFill>
                  <a:srgbClr val="CC0000"/>
                </a:solidFill>
                <a:latin typeface="Lato"/>
                <a:ea typeface="Lato"/>
                <a:cs typeface="Lato"/>
                <a:sym typeface="Lato"/>
              </a:rPr>
              <a:t>: Integration with reporting tools like Power BI allows users to perform real-time analytics on relational data stored in Azure SQL Database.</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Disaster Recovery</a:t>
            </a:r>
            <a:r>
              <a:rPr lang="en-GB" sz="1100">
                <a:solidFill>
                  <a:srgbClr val="CC0000"/>
                </a:solidFill>
                <a:latin typeface="Lato"/>
                <a:ea typeface="Lato"/>
                <a:cs typeface="Lato"/>
                <a:sym typeface="Lato"/>
              </a:rPr>
              <a:t>: With geo-replication and automatic failover, Azure SQL Database provides strong disaster recovery solutions.</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Differences from SQL Server:</a:t>
            </a:r>
            <a:endParaRPr b="1" sz="1300">
              <a:solidFill>
                <a:srgbClr val="CC0000"/>
              </a:solidFill>
              <a:latin typeface="Lato"/>
              <a:ea typeface="Lato"/>
              <a:cs typeface="Lato"/>
              <a:sym typeface="Lato"/>
            </a:endParaRPr>
          </a:p>
          <a:p>
            <a:pPr indent="0" lvl="0" marL="0" rtl="0" algn="l">
              <a:spcBef>
                <a:spcPts val="1200"/>
              </a:spcBef>
              <a:spcAft>
                <a:spcPts val="1200"/>
              </a:spcAft>
              <a:buNone/>
            </a:pPr>
            <a:r>
              <a:rPr lang="en-GB" sz="1100">
                <a:solidFill>
                  <a:srgbClr val="CC0000"/>
                </a:solidFill>
                <a:latin typeface="Lato"/>
                <a:ea typeface="Lato"/>
                <a:cs typeface="Lato"/>
                <a:sym typeface="Lato"/>
              </a:rPr>
              <a:t>While Azure SQL Database and SQL Server share the same underlying SQL Server engine, the key difference is that Azure SQL Database is a fully managed cloud service, while SQL Server can be deployed on-premises or in Azure virtual machines (IaaS). This makes Azure SQL Database ideal for cloud-native applications that don’t require the full feature set of SQL Server or that can benefit from its PaaS nature</a:t>
            </a:r>
            <a:endParaRPr sz="1100">
              <a:solidFill>
                <a:srgbClr val="CC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Difference between Azure </a:t>
            </a:r>
            <a:endParaRPr>
              <a:solidFill>
                <a:srgbClr val="9900FF"/>
              </a:solidFill>
            </a:endParaRPr>
          </a:p>
        </p:txBody>
      </p:sp>
      <p:pic>
        <p:nvPicPr>
          <p:cNvPr id="114" name="Google Shape;114;p23"/>
          <p:cNvPicPr preferRelativeResize="0"/>
          <p:nvPr/>
        </p:nvPicPr>
        <p:blipFill rotWithShape="1">
          <a:blip r:embed="rId3">
            <a:alphaModFix/>
          </a:blip>
          <a:srcRect b="11380" l="0" r="11551" t="807"/>
          <a:stretch/>
        </p:blipFill>
        <p:spPr>
          <a:xfrm>
            <a:off x="876725" y="1165150"/>
            <a:ext cx="7037251" cy="392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Difference between Azure </a:t>
            </a:r>
            <a:endParaRPr>
              <a:solidFill>
                <a:srgbClr val="9900FF"/>
              </a:solidFill>
            </a:endParaRPr>
          </a:p>
        </p:txBody>
      </p:sp>
      <p:pic>
        <p:nvPicPr>
          <p:cNvPr id="120" name="Google Shape;120;p24"/>
          <p:cNvPicPr preferRelativeResize="0"/>
          <p:nvPr/>
        </p:nvPicPr>
        <p:blipFill rotWithShape="1">
          <a:blip r:embed="rId3">
            <a:alphaModFix/>
          </a:blip>
          <a:srcRect b="9082" l="3094" r="12581" t="0"/>
          <a:stretch/>
        </p:blipFill>
        <p:spPr>
          <a:xfrm>
            <a:off x="1285875" y="1111675"/>
            <a:ext cx="6733301" cy="372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Various storage Models </a:t>
            </a:r>
            <a:endParaRPr>
              <a:solidFill>
                <a:srgbClr val="9900FF"/>
              </a:solidFill>
            </a:endParaRPr>
          </a:p>
        </p:txBody>
      </p:sp>
      <p:pic>
        <p:nvPicPr>
          <p:cNvPr id="126" name="Google Shape;126;p25"/>
          <p:cNvPicPr preferRelativeResize="0"/>
          <p:nvPr/>
        </p:nvPicPr>
        <p:blipFill rotWithShape="1">
          <a:blip r:embed="rId3">
            <a:alphaModFix/>
          </a:blip>
          <a:srcRect b="10307" l="8767" r="9144" t="18411"/>
          <a:stretch/>
        </p:blipFill>
        <p:spPr>
          <a:xfrm>
            <a:off x="1089925" y="1452750"/>
            <a:ext cx="7042277" cy="331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Various storage Models </a:t>
            </a:r>
            <a:endParaRPr>
              <a:solidFill>
                <a:srgbClr val="9900FF"/>
              </a:solidFill>
            </a:endParaRPr>
          </a:p>
        </p:txBody>
      </p:sp>
      <p:pic>
        <p:nvPicPr>
          <p:cNvPr id="132" name="Google Shape;132;p26"/>
          <p:cNvPicPr preferRelativeResize="0"/>
          <p:nvPr/>
        </p:nvPicPr>
        <p:blipFill rotWithShape="1">
          <a:blip r:embed="rId3">
            <a:alphaModFix/>
          </a:blip>
          <a:srcRect b="13671" l="2345" r="1914" t="18412"/>
          <a:stretch/>
        </p:blipFill>
        <p:spPr>
          <a:xfrm>
            <a:off x="425300" y="1195600"/>
            <a:ext cx="8173200" cy="3471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Various storage Models </a:t>
            </a:r>
            <a:endParaRPr>
              <a:solidFill>
                <a:srgbClr val="9900FF"/>
              </a:solidFill>
            </a:endParaRPr>
          </a:p>
        </p:txBody>
      </p:sp>
      <p:pic>
        <p:nvPicPr>
          <p:cNvPr id="138" name="Google Shape;138;p27"/>
          <p:cNvPicPr preferRelativeResize="0"/>
          <p:nvPr/>
        </p:nvPicPr>
        <p:blipFill>
          <a:blip r:embed="rId3">
            <a:alphaModFix/>
          </a:blip>
          <a:stretch>
            <a:fillRect/>
          </a:stretch>
        </p:blipFill>
        <p:spPr>
          <a:xfrm>
            <a:off x="1017425" y="1158425"/>
            <a:ext cx="6792845" cy="3820975"/>
          </a:xfrm>
          <a:prstGeom prst="rect">
            <a:avLst/>
          </a:prstGeom>
          <a:noFill/>
          <a:ln>
            <a:noFill/>
          </a:ln>
        </p:spPr>
      </p:pic>
      <p:cxnSp>
        <p:nvCxnSpPr>
          <p:cNvPr id="139" name="Google Shape;139;p27"/>
          <p:cNvCxnSpPr/>
          <p:nvPr/>
        </p:nvCxnSpPr>
        <p:spPr>
          <a:xfrm flipH="1" rot="10800000">
            <a:off x="5646150" y="1382575"/>
            <a:ext cx="280500" cy="4209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7"/>
          <p:cNvSpPr txBox="1"/>
          <p:nvPr/>
        </p:nvSpPr>
        <p:spPr>
          <a:xfrm>
            <a:off x="5821500" y="1207300"/>
            <a:ext cx="26067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9900FF"/>
                </a:solidFill>
                <a:latin typeface="Lato"/>
                <a:ea typeface="Lato"/>
                <a:cs typeface="Lato"/>
                <a:sym typeface="Lato"/>
              </a:rPr>
              <a:t>For bigdata analytics or Hadop Server we use</a:t>
            </a:r>
            <a:endParaRPr b="1" sz="900">
              <a:solidFill>
                <a:srgbClr val="9900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Various storage Models </a:t>
            </a:r>
            <a:endParaRPr>
              <a:solidFill>
                <a:srgbClr val="9900FF"/>
              </a:solidFill>
            </a:endParaRPr>
          </a:p>
        </p:txBody>
      </p:sp>
      <p:pic>
        <p:nvPicPr>
          <p:cNvPr id="146" name="Google Shape;146;p28"/>
          <p:cNvPicPr preferRelativeResize="0"/>
          <p:nvPr/>
        </p:nvPicPr>
        <p:blipFill>
          <a:blip r:embed="rId3">
            <a:alphaModFix/>
          </a:blip>
          <a:stretch>
            <a:fillRect/>
          </a:stretch>
        </p:blipFill>
        <p:spPr>
          <a:xfrm>
            <a:off x="196800" y="1076625"/>
            <a:ext cx="8750403" cy="3820974"/>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rgbClr val="9900FF"/>
                </a:solidFill>
              </a:rPr>
              <a:t>Various storage Models </a:t>
            </a:r>
            <a:endParaRPr>
              <a:solidFill>
                <a:srgbClr val="9900FF"/>
              </a:solidFill>
            </a:endParaRPr>
          </a:p>
        </p:txBody>
      </p:sp>
      <p:pic>
        <p:nvPicPr>
          <p:cNvPr id="152" name="Google Shape;152;p29"/>
          <p:cNvPicPr preferRelativeResize="0"/>
          <p:nvPr/>
        </p:nvPicPr>
        <p:blipFill>
          <a:blip r:embed="rId3">
            <a:alphaModFix/>
          </a:blip>
          <a:stretch>
            <a:fillRect/>
          </a:stretch>
        </p:blipFill>
        <p:spPr>
          <a:xfrm>
            <a:off x="152400" y="1170125"/>
            <a:ext cx="8839201" cy="2986216"/>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9900FF"/>
                </a:solidFill>
                <a:latin typeface="Lato"/>
                <a:ea typeface="Lato"/>
                <a:cs typeface="Lato"/>
                <a:sym typeface="Lato"/>
              </a:rPr>
              <a:t>Difference between datalake and Blob storage</a:t>
            </a:r>
            <a:endParaRPr>
              <a:solidFill>
                <a:srgbClr val="9900FF"/>
              </a:solidFill>
              <a:latin typeface="Lato"/>
              <a:ea typeface="Lato"/>
              <a:cs typeface="Lato"/>
              <a:sym typeface="Lato"/>
            </a:endParaRPr>
          </a:p>
        </p:txBody>
      </p:sp>
      <p:pic>
        <p:nvPicPr>
          <p:cNvPr id="158" name="Google Shape;158;p30"/>
          <p:cNvPicPr preferRelativeResize="0"/>
          <p:nvPr/>
        </p:nvPicPr>
        <p:blipFill rotWithShape="1">
          <a:blip r:embed="rId3">
            <a:alphaModFix/>
          </a:blip>
          <a:srcRect b="13279" l="8696" r="9025" t="16421"/>
          <a:stretch/>
        </p:blipFill>
        <p:spPr>
          <a:xfrm>
            <a:off x="963200" y="1397625"/>
            <a:ext cx="6603552" cy="3173483"/>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320">
                <a:solidFill>
                  <a:srgbClr val="FF0000"/>
                </a:solidFill>
                <a:latin typeface="Lato"/>
                <a:ea typeface="Lato"/>
                <a:cs typeface="Lato"/>
                <a:sym typeface="Lato"/>
              </a:rPr>
              <a:t>Agenda</a:t>
            </a:r>
            <a:endParaRPr sz="3320">
              <a:solidFill>
                <a:srgbClr val="FF0000"/>
              </a:solidFill>
              <a:latin typeface="Lato"/>
              <a:ea typeface="Lato"/>
              <a:cs typeface="Lato"/>
              <a:sym typeface="Lato"/>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sz="2000">
              <a:solidFill>
                <a:srgbClr val="FF0000"/>
              </a:solidFill>
              <a:latin typeface="Lato"/>
              <a:ea typeface="Lato"/>
              <a:cs typeface="Lato"/>
              <a:sym typeface="Lato"/>
            </a:endParaRPr>
          </a:p>
          <a:p>
            <a:pPr indent="-342900" lvl="1" marL="914400" rtl="0" algn="l">
              <a:lnSpc>
                <a:spcPct val="100000"/>
              </a:lnSpc>
              <a:spcBef>
                <a:spcPts val="0"/>
              </a:spcBef>
              <a:spcAft>
                <a:spcPts val="0"/>
              </a:spcAft>
              <a:buClr>
                <a:srgbClr val="FF0000"/>
              </a:buClr>
              <a:buSzPts val="1800"/>
              <a:buFont typeface="Lato"/>
              <a:buChar char="o"/>
            </a:pPr>
            <a:r>
              <a:rPr lang="en-GB" sz="2000">
                <a:solidFill>
                  <a:srgbClr val="FF0000"/>
                </a:solidFill>
                <a:latin typeface="Lato"/>
                <a:ea typeface="Lato"/>
                <a:cs typeface="Lato"/>
                <a:sym typeface="Lato"/>
              </a:rPr>
              <a:t>Azure Data Lake Storage.</a:t>
            </a:r>
            <a:endParaRPr sz="2000">
              <a:solidFill>
                <a:srgbClr val="FF0000"/>
              </a:solidFill>
              <a:latin typeface="Lato"/>
              <a:ea typeface="Lato"/>
              <a:cs typeface="Lato"/>
              <a:sym typeface="Lato"/>
            </a:endParaRPr>
          </a:p>
          <a:p>
            <a:pPr indent="-342900" lvl="1" marL="914400" rtl="0" algn="l">
              <a:lnSpc>
                <a:spcPct val="100000"/>
              </a:lnSpc>
              <a:spcBef>
                <a:spcPts val="0"/>
              </a:spcBef>
              <a:spcAft>
                <a:spcPts val="0"/>
              </a:spcAft>
              <a:buClr>
                <a:srgbClr val="FF0000"/>
              </a:buClr>
              <a:buSzPts val="1800"/>
              <a:buFont typeface="Lato"/>
              <a:buChar char="o"/>
            </a:pPr>
            <a:r>
              <a:rPr lang="en-GB" sz="2000">
                <a:solidFill>
                  <a:srgbClr val="FF0000"/>
                </a:solidFill>
                <a:latin typeface="Lato"/>
                <a:ea typeface="Lato"/>
                <a:cs typeface="Lato"/>
                <a:sym typeface="Lato"/>
              </a:rPr>
              <a:t>Azure Blob Storage.</a:t>
            </a:r>
            <a:endParaRPr sz="2000">
              <a:solidFill>
                <a:srgbClr val="FF0000"/>
              </a:solidFill>
              <a:latin typeface="Lato"/>
              <a:ea typeface="Lato"/>
              <a:cs typeface="Lato"/>
              <a:sym typeface="Lato"/>
            </a:endParaRPr>
          </a:p>
          <a:p>
            <a:pPr indent="-342900" lvl="1" marL="914400" rtl="0" algn="l">
              <a:lnSpc>
                <a:spcPct val="100000"/>
              </a:lnSpc>
              <a:spcBef>
                <a:spcPts val="0"/>
              </a:spcBef>
              <a:spcAft>
                <a:spcPts val="0"/>
              </a:spcAft>
              <a:buClr>
                <a:srgbClr val="FF0000"/>
              </a:buClr>
              <a:buSzPts val="1800"/>
              <a:buFont typeface="Lato"/>
              <a:buChar char="o"/>
            </a:pPr>
            <a:r>
              <a:rPr lang="en-GB" sz="2000">
                <a:solidFill>
                  <a:srgbClr val="FF0000"/>
                </a:solidFill>
                <a:latin typeface="Lato"/>
                <a:ea typeface="Lato"/>
                <a:cs typeface="Lato"/>
                <a:sym typeface="Lato"/>
              </a:rPr>
              <a:t>Azure SQL Database.</a:t>
            </a:r>
            <a:endParaRPr sz="2200">
              <a:solidFill>
                <a:srgbClr val="FF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GB" sz="2000">
                <a:solidFill>
                  <a:srgbClr val="FF0000"/>
                </a:solidFill>
                <a:latin typeface="Lato"/>
                <a:ea typeface="Lato"/>
                <a:cs typeface="Lato"/>
                <a:sym typeface="Lato"/>
              </a:rPr>
              <a:t>Azure Data Lake Storage.</a:t>
            </a:r>
            <a:endParaRPr sz="3320">
              <a:solidFill>
                <a:srgbClr val="FF0000"/>
              </a:solidFill>
              <a:latin typeface="Lato"/>
              <a:ea typeface="Lato"/>
              <a:cs typeface="Lato"/>
              <a:sym typeface="Lato"/>
            </a:endParaRPr>
          </a:p>
        </p:txBody>
      </p:sp>
      <p:sp>
        <p:nvSpPr>
          <p:cNvPr id="66" name="Google Shape;66;p15"/>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lang="en-GB" sz="1200">
                <a:solidFill>
                  <a:srgbClr val="CC0000"/>
                </a:solidFill>
                <a:latin typeface="Lato"/>
                <a:ea typeface="Lato"/>
                <a:cs typeface="Lato"/>
                <a:sym typeface="Lato"/>
              </a:rPr>
              <a:t>Azure Data Lake Storage (ADLS) is a highly scalable and secure data storage solution provided by Microsoft as part of its Azure cloud platform. It's designed to store and process vast amounts of structured, semi-structured, and unstructured data. ADLS is often used for big data analytics, data lakes, and data warehousing. Here's a breakdown of its key features:</a:t>
            </a:r>
            <a:endParaRPr sz="1200">
              <a:solidFill>
                <a:srgbClr val="CC0000"/>
              </a:solidFill>
              <a:latin typeface="Lato"/>
              <a:ea typeface="Lato"/>
              <a:cs typeface="Lato"/>
              <a:sym typeface="Lato"/>
            </a:endParaRPr>
          </a:p>
          <a:p>
            <a:pPr indent="0" lvl="0" marL="0" rtl="0" algn="l">
              <a:lnSpc>
                <a:spcPct val="95000"/>
              </a:lnSpc>
              <a:spcBef>
                <a:spcPts val="1400"/>
              </a:spcBef>
              <a:spcAft>
                <a:spcPts val="0"/>
              </a:spcAft>
              <a:buNone/>
            </a:pPr>
            <a:r>
              <a:rPr b="1" lang="en-GB" sz="1400">
                <a:solidFill>
                  <a:srgbClr val="CC0000"/>
                </a:solidFill>
                <a:latin typeface="Lato"/>
                <a:ea typeface="Lato"/>
                <a:cs typeface="Lato"/>
                <a:sym typeface="Lato"/>
              </a:rPr>
              <a:t>Key Features:</a:t>
            </a:r>
            <a:endParaRPr b="1" sz="1400">
              <a:solidFill>
                <a:srgbClr val="CC0000"/>
              </a:solidFill>
              <a:latin typeface="Lato"/>
              <a:ea typeface="Lato"/>
              <a:cs typeface="Lato"/>
              <a:sym typeface="Lato"/>
            </a:endParaRPr>
          </a:p>
          <a:p>
            <a:pPr indent="-304800" lvl="0" marL="457200" rtl="0" algn="l">
              <a:lnSpc>
                <a:spcPct val="95000"/>
              </a:lnSpc>
              <a:spcBef>
                <a:spcPts val="1200"/>
              </a:spcBef>
              <a:spcAft>
                <a:spcPts val="0"/>
              </a:spcAft>
              <a:buClr>
                <a:srgbClr val="CC0000"/>
              </a:buClr>
              <a:buSzPts val="1200"/>
              <a:buAutoNum type="arabicPeriod"/>
            </a:pPr>
            <a:r>
              <a:rPr b="1" lang="en-GB" sz="1200">
                <a:solidFill>
                  <a:srgbClr val="CC0000"/>
                </a:solidFill>
                <a:latin typeface="Lato"/>
                <a:ea typeface="Lato"/>
                <a:cs typeface="Lato"/>
                <a:sym typeface="Lato"/>
              </a:rPr>
              <a:t>Scalability</a:t>
            </a:r>
            <a:r>
              <a:rPr lang="en-GB" sz="1200">
                <a:solidFill>
                  <a:srgbClr val="CC0000"/>
                </a:solidFill>
                <a:latin typeface="Lato"/>
                <a:ea typeface="Lato"/>
                <a:cs typeface="Lato"/>
                <a:sym typeface="Lato"/>
              </a:rPr>
              <a:t>: ADLS can handle exabytes of data and is designed to scale as your data grows, making it suitable for big data applications.</a:t>
            </a:r>
            <a:endParaRPr sz="1200">
              <a:solidFill>
                <a:srgbClr val="CC0000"/>
              </a:solidFill>
              <a:latin typeface="Lato"/>
              <a:ea typeface="Lato"/>
              <a:cs typeface="Lato"/>
              <a:sym typeface="Lato"/>
            </a:endParaRPr>
          </a:p>
          <a:p>
            <a:pPr indent="-304800" lvl="0" marL="457200" rtl="0" algn="l">
              <a:lnSpc>
                <a:spcPct val="95000"/>
              </a:lnSpc>
              <a:spcBef>
                <a:spcPts val="0"/>
              </a:spcBef>
              <a:spcAft>
                <a:spcPts val="0"/>
              </a:spcAft>
              <a:buClr>
                <a:srgbClr val="CC0000"/>
              </a:buClr>
              <a:buSzPts val="1200"/>
              <a:buAutoNum type="arabicPeriod"/>
            </a:pPr>
            <a:r>
              <a:rPr b="1" lang="en-GB" sz="1200">
                <a:solidFill>
                  <a:srgbClr val="CC0000"/>
                </a:solidFill>
                <a:latin typeface="Lato"/>
                <a:ea typeface="Lato"/>
                <a:cs typeface="Lato"/>
                <a:sym typeface="Lato"/>
              </a:rPr>
              <a:t>Hierarchical Namespace</a:t>
            </a:r>
            <a:r>
              <a:rPr lang="en-GB" sz="1200">
                <a:solidFill>
                  <a:srgbClr val="CC0000"/>
                </a:solidFill>
                <a:latin typeface="Lato"/>
                <a:ea typeface="Lato"/>
                <a:cs typeface="Lato"/>
                <a:sym typeface="Lato"/>
              </a:rPr>
              <a:t>: Unlike traditional object storage systems, ADLS supports a hierarchical namespace, which organizes data into directories and subdirectories. This makes it more efficient for managing large datasets.</a:t>
            </a:r>
            <a:endParaRPr sz="1200">
              <a:solidFill>
                <a:srgbClr val="CC0000"/>
              </a:solidFill>
              <a:latin typeface="Lato"/>
              <a:ea typeface="Lato"/>
              <a:cs typeface="Lato"/>
              <a:sym typeface="Lato"/>
            </a:endParaRPr>
          </a:p>
          <a:p>
            <a:pPr indent="-304800" lvl="0" marL="457200" rtl="0" algn="l">
              <a:lnSpc>
                <a:spcPct val="95000"/>
              </a:lnSpc>
              <a:spcBef>
                <a:spcPts val="0"/>
              </a:spcBef>
              <a:spcAft>
                <a:spcPts val="0"/>
              </a:spcAft>
              <a:buClr>
                <a:srgbClr val="CC0000"/>
              </a:buClr>
              <a:buSzPts val="1200"/>
              <a:buAutoNum type="arabicPeriod"/>
            </a:pPr>
            <a:r>
              <a:rPr b="1" lang="en-GB" sz="1200">
                <a:solidFill>
                  <a:srgbClr val="CC0000"/>
                </a:solidFill>
                <a:latin typeface="Lato"/>
                <a:ea typeface="Lato"/>
                <a:cs typeface="Lato"/>
                <a:sym typeface="Lato"/>
              </a:rPr>
              <a:t>High Availability and Durability</a:t>
            </a:r>
            <a:r>
              <a:rPr lang="en-GB" sz="1200">
                <a:solidFill>
                  <a:srgbClr val="CC0000"/>
                </a:solidFill>
                <a:latin typeface="Lato"/>
                <a:ea typeface="Lato"/>
                <a:cs typeface="Lato"/>
                <a:sym typeface="Lato"/>
              </a:rPr>
              <a:t>: Data in ADLS is replicated across multiple locations in a region, ensuring high availability and durability.</a:t>
            </a:r>
            <a:endParaRPr sz="1200">
              <a:solidFill>
                <a:srgbClr val="CC0000"/>
              </a:solidFill>
              <a:latin typeface="Lato"/>
              <a:ea typeface="Lato"/>
              <a:cs typeface="Lato"/>
              <a:sym typeface="Lato"/>
            </a:endParaRPr>
          </a:p>
          <a:p>
            <a:pPr indent="-304800" lvl="0" marL="457200" rtl="0" algn="l">
              <a:lnSpc>
                <a:spcPct val="95000"/>
              </a:lnSpc>
              <a:spcBef>
                <a:spcPts val="0"/>
              </a:spcBef>
              <a:spcAft>
                <a:spcPts val="0"/>
              </a:spcAft>
              <a:buClr>
                <a:srgbClr val="CC0000"/>
              </a:buClr>
              <a:buSzPts val="1200"/>
              <a:buAutoNum type="arabicPeriod"/>
            </a:pPr>
            <a:r>
              <a:rPr b="1" lang="en-GB" sz="1200">
                <a:solidFill>
                  <a:srgbClr val="CC0000"/>
                </a:solidFill>
                <a:latin typeface="Lato"/>
                <a:ea typeface="Lato"/>
                <a:cs typeface="Lato"/>
                <a:sym typeface="Lato"/>
              </a:rPr>
              <a:t>Security and Compliance</a:t>
            </a:r>
            <a:r>
              <a:rPr lang="en-GB" sz="1200">
                <a:solidFill>
                  <a:srgbClr val="CC0000"/>
                </a:solidFill>
                <a:latin typeface="Lato"/>
                <a:ea typeface="Lato"/>
                <a:cs typeface="Lato"/>
                <a:sym typeface="Lato"/>
              </a:rPr>
              <a:t>:</a:t>
            </a:r>
            <a:endParaRPr sz="1200">
              <a:solidFill>
                <a:srgbClr val="CC0000"/>
              </a:solidFill>
              <a:latin typeface="Lato"/>
              <a:ea typeface="Lato"/>
              <a:cs typeface="Lato"/>
              <a:sym typeface="Lato"/>
            </a:endParaRPr>
          </a:p>
          <a:p>
            <a:pPr indent="-304800" lvl="1" marL="914400" rtl="0" algn="l">
              <a:lnSpc>
                <a:spcPct val="95000"/>
              </a:lnSpc>
              <a:spcBef>
                <a:spcPts val="0"/>
              </a:spcBef>
              <a:spcAft>
                <a:spcPts val="0"/>
              </a:spcAft>
              <a:buClr>
                <a:srgbClr val="CC0000"/>
              </a:buClr>
              <a:buSzPts val="1200"/>
              <a:buChar char="○"/>
            </a:pPr>
            <a:r>
              <a:rPr b="1" lang="en-GB" sz="1200">
                <a:solidFill>
                  <a:srgbClr val="CC0000"/>
                </a:solidFill>
                <a:latin typeface="Lato"/>
                <a:ea typeface="Lato"/>
                <a:cs typeface="Lato"/>
                <a:sym typeface="Lato"/>
              </a:rPr>
              <a:t>Data Encryption</a:t>
            </a:r>
            <a:r>
              <a:rPr lang="en-GB" sz="1200">
                <a:solidFill>
                  <a:srgbClr val="CC0000"/>
                </a:solidFill>
                <a:latin typeface="Lato"/>
                <a:ea typeface="Lato"/>
                <a:cs typeface="Lato"/>
                <a:sym typeface="Lato"/>
              </a:rPr>
              <a:t>: Both at rest and in transit.</a:t>
            </a:r>
            <a:endParaRPr sz="1200">
              <a:solidFill>
                <a:srgbClr val="CC0000"/>
              </a:solidFill>
              <a:latin typeface="Lato"/>
              <a:ea typeface="Lato"/>
              <a:cs typeface="Lato"/>
              <a:sym typeface="Lato"/>
            </a:endParaRPr>
          </a:p>
          <a:p>
            <a:pPr indent="-304800" lvl="1" marL="914400" rtl="0" algn="l">
              <a:lnSpc>
                <a:spcPct val="95000"/>
              </a:lnSpc>
              <a:spcBef>
                <a:spcPts val="0"/>
              </a:spcBef>
              <a:spcAft>
                <a:spcPts val="0"/>
              </a:spcAft>
              <a:buClr>
                <a:srgbClr val="CC0000"/>
              </a:buClr>
              <a:buSzPts val="1200"/>
              <a:buChar char="○"/>
            </a:pPr>
            <a:r>
              <a:rPr b="1" lang="en-GB" sz="1200">
                <a:solidFill>
                  <a:srgbClr val="CC0000"/>
                </a:solidFill>
                <a:latin typeface="Lato"/>
                <a:ea typeface="Lato"/>
                <a:cs typeface="Lato"/>
                <a:sym typeface="Lato"/>
              </a:rPr>
              <a:t>Access Control</a:t>
            </a:r>
            <a:r>
              <a:rPr lang="en-GB" sz="1200">
                <a:solidFill>
                  <a:srgbClr val="CC0000"/>
                </a:solidFill>
                <a:latin typeface="Lato"/>
                <a:ea typeface="Lato"/>
                <a:cs typeface="Lato"/>
                <a:sym typeface="Lato"/>
              </a:rPr>
              <a:t>: ADLS integrates with Azure Active Directory (AAD) for authentication and provides fine-grained access control using role-based access control (RBAC) and Access Control Lists (ACLs).</a:t>
            </a:r>
            <a:endParaRPr sz="1200">
              <a:solidFill>
                <a:srgbClr val="CC0000"/>
              </a:solidFill>
              <a:latin typeface="Lato"/>
              <a:ea typeface="Lato"/>
              <a:cs typeface="Lato"/>
              <a:sym typeface="Lato"/>
            </a:endParaRPr>
          </a:p>
          <a:p>
            <a:pPr indent="-304800" lvl="0" marL="457200" rtl="0" algn="l">
              <a:lnSpc>
                <a:spcPct val="95000"/>
              </a:lnSpc>
              <a:spcBef>
                <a:spcPts val="0"/>
              </a:spcBef>
              <a:spcAft>
                <a:spcPts val="0"/>
              </a:spcAft>
              <a:buClr>
                <a:srgbClr val="CC0000"/>
              </a:buClr>
              <a:buSzPts val="1200"/>
              <a:buAutoNum type="arabicPeriod"/>
            </a:pPr>
            <a:r>
              <a:rPr b="1" lang="en-GB" sz="1200">
                <a:solidFill>
                  <a:srgbClr val="CC0000"/>
                </a:solidFill>
                <a:latin typeface="Lato"/>
                <a:ea typeface="Lato"/>
                <a:cs typeface="Lato"/>
                <a:sym typeface="Lato"/>
              </a:rPr>
              <a:t>Integration with Azure Ecosystem</a:t>
            </a:r>
            <a:r>
              <a:rPr lang="en-GB" sz="1200">
                <a:solidFill>
                  <a:srgbClr val="CC0000"/>
                </a:solidFill>
                <a:latin typeface="Lato"/>
                <a:ea typeface="Lato"/>
                <a:cs typeface="Lato"/>
                <a:sym typeface="Lato"/>
              </a:rPr>
              <a:t>: ADLS integrates seamlessly with other Azure services such as Azure Data Factory, Azure Databricks, Azure Synapse Analytics, and HDInsight, allowing for comprehensive data engineering and analytics workflows.</a:t>
            </a:r>
            <a:endParaRPr sz="1200">
              <a:solidFill>
                <a:srgbClr val="CC0000"/>
              </a:solidFill>
              <a:latin typeface="Lato"/>
              <a:ea typeface="Lato"/>
              <a:cs typeface="Lato"/>
              <a:sym typeface="Lato"/>
            </a:endParaRPr>
          </a:p>
          <a:p>
            <a:pPr indent="-304800" lvl="0" marL="457200" rtl="0" algn="l">
              <a:lnSpc>
                <a:spcPct val="95000"/>
              </a:lnSpc>
              <a:spcBef>
                <a:spcPts val="0"/>
              </a:spcBef>
              <a:spcAft>
                <a:spcPts val="0"/>
              </a:spcAft>
              <a:buClr>
                <a:srgbClr val="CC0000"/>
              </a:buClr>
              <a:buSzPts val="1200"/>
              <a:buAutoNum type="arabicPeriod"/>
            </a:pPr>
            <a:r>
              <a:rPr b="1" lang="en-GB" sz="1200">
                <a:solidFill>
                  <a:srgbClr val="CC0000"/>
                </a:solidFill>
                <a:latin typeface="Lato"/>
                <a:ea typeface="Lato"/>
                <a:cs typeface="Lato"/>
                <a:sym typeface="Lato"/>
              </a:rPr>
              <a:t>Optimized for Analytics</a:t>
            </a:r>
            <a:r>
              <a:rPr lang="en-GB" sz="1200">
                <a:solidFill>
                  <a:srgbClr val="CC0000"/>
                </a:solidFill>
                <a:latin typeface="Lato"/>
                <a:ea typeface="Lato"/>
                <a:cs typeface="Lato"/>
                <a:sym typeface="Lato"/>
              </a:rPr>
              <a:t>: ADLS is optimized for large-scale analytics workloads, including batch, real-time, and interactive queries using tools like Apache Spark and Hadoop.</a:t>
            </a:r>
            <a:endParaRPr sz="2100">
              <a:solidFill>
                <a:srgbClr val="CC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GB" sz="2000">
                <a:solidFill>
                  <a:srgbClr val="FF0000"/>
                </a:solidFill>
                <a:latin typeface="Lato"/>
                <a:ea typeface="Lato"/>
                <a:cs typeface="Lato"/>
                <a:sym typeface="Lato"/>
              </a:rPr>
              <a:t>Azure Data Lake Storage.</a:t>
            </a:r>
            <a:endParaRPr sz="3320">
              <a:solidFill>
                <a:srgbClr val="FF0000"/>
              </a:solidFill>
              <a:latin typeface="Lato"/>
              <a:ea typeface="Lato"/>
              <a:cs typeface="Lato"/>
              <a:sym typeface="Lato"/>
            </a:endParaRPr>
          </a:p>
        </p:txBody>
      </p:sp>
      <p:sp>
        <p:nvSpPr>
          <p:cNvPr id="72" name="Google Shape;72;p16"/>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500">
                <a:solidFill>
                  <a:srgbClr val="CC0000"/>
                </a:solidFill>
                <a:latin typeface="Lato"/>
                <a:ea typeface="Lato"/>
                <a:cs typeface="Lato"/>
                <a:sym typeface="Lato"/>
              </a:rPr>
              <a:t>Types of Azure Data Lake Storage:</a:t>
            </a:r>
            <a:endParaRPr b="1" sz="1500">
              <a:solidFill>
                <a:srgbClr val="CC0000"/>
              </a:solidFill>
              <a:latin typeface="Lato"/>
              <a:ea typeface="Lato"/>
              <a:cs typeface="Lato"/>
              <a:sym typeface="Lato"/>
            </a:endParaRPr>
          </a:p>
          <a:p>
            <a:pPr indent="-311150" lvl="0" marL="457200" rtl="0" algn="l">
              <a:spcBef>
                <a:spcPts val="1200"/>
              </a:spcBef>
              <a:spcAft>
                <a:spcPts val="0"/>
              </a:spcAft>
              <a:buClr>
                <a:srgbClr val="CC0000"/>
              </a:buClr>
              <a:buSzPts val="1300"/>
              <a:buAutoNum type="arabicPeriod"/>
            </a:pPr>
            <a:r>
              <a:rPr b="1" lang="en-GB" sz="1300">
                <a:solidFill>
                  <a:srgbClr val="CC0000"/>
                </a:solidFill>
                <a:latin typeface="Lato"/>
                <a:ea typeface="Lato"/>
                <a:cs typeface="Lato"/>
                <a:sym typeface="Lato"/>
              </a:rPr>
              <a:t>ADLS Gen1</a:t>
            </a:r>
            <a:r>
              <a:rPr lang="en-GB" sz="1300">
                <a:solidFill>
                  <a:srgbClr val="CC0000"/>
                </a:solidFill>
                <a:latin typeface="Lato"/>
                <a:ea typeface="Lato"/>
                <a:cs typeface="Lato"/>
                <a:sym typeface="Lato"/>
              </a:rPr>
              <a:t>: The first version of Data Lake Storage. It’s built specifically for big data analytics but is now considered legacy.</a:t>
            </a:r>
            <a:endParaRPr sz="1300">
              <a:solidFill>
                <a:srgbClr val="CC0000"/>
              </a:solidFill>
              <a:latin typeface="Lato"/>
              <a:ea typeface="Lato"/>
              <a:cs typeface="Lato"/>
              <a:sym typeface="Lato"/>
            </a:endParaRPr>
          </a:p>
          <a:p>
            <a:pPr indent="-311150" lvl="0" marL="457200" rtl="0" algn="l">
              <a:spcBef>
                <a:spcPts val="0"/>
              </a:spcBef>
              <a:spcAft>
                <a:spcPts val="0"/>
              </a:spcAft>
              <a:buClr>
                <a:srgbClr val="CC0000"/>
              </a:buClr>
              <a:buSzPts val="1300"/>
              <a:buAutoNum type="arabicPeriod"/>
            </a:pPr>
            <a:r>
              <a:rPr b="1" lang="en-GB" sz="1300">
                <a:solidFill>
                  <a:srgbClr val="CC0000"/>
                </a:solidFill>
                <a:latin typeface="Lato"/>
                <a:ea typeface="Lato"/>
                <a:cs typeface="Lato"/>
                <a:sym typeface="Lato"/>
              </a:rPr>
              <a:t>ADLS Gen2</a:t>
            </a:r>
            <a:r>
              <a:rPr lang="en-GB" sz="1300">
                <a:solidFill>
                  <a:srgbClr val="CC0000"/>
                </a:solidFill>
                <a:latin typeface="Lato"/>
                <a:ea typeface="Lato"/>
                <a:cs typeface="Lato"/>
                <a:sym typeface="Lato"/>
              </a:rPr>
              <a:t>: Combines the capabilities of Azure Blob Storage with those of a hierarchical namespace. It’s optimized for performance, costs, and integration with analytics services.</a:t>
            </a:r>
            <a:endParaRPr sz="1300">
              <a:solidFill>
                <a:srgbClr val="CC0000"/>
              </a:solidFill>
              <a:latin typeface="Lato"/>
              <a:ea typeface="Lato"/>
              <a:cs typeface="Lato"/>
              <a:sym typeface="Lato"/>
            </a:endParaRPr>
          </a:p>
          <a:p>
            <a:pPr indent="0" lvl="0" marL="0" rtl="0" algn="l">
              <a:spcBef>
                <a:spcPts val="1400"/>
              </a:spcBef>
              <a:spcAft>
                <a:spcPts val="0"/>
              </a:spcAft>
              <a:buNone/>
            </a:pPr>
            <a:r>
              <a:rPr b="1" lang="en-GB" sz="1500">
                <a:solidFill>
                  <a:srgbClr val="CC0000"/>
                </a:solidFill>
                <a:latin typeface="Lato"/>
                <a:ea typeface="Lato"/>
                <a:cs typeface="Lato"/>
                <a:sym typeface="Lato"/>
              </a:rPr>
              <a:t>Common Use Cases:</a:t>
            </a:r>
            <a:endParaRPr b="1" sz="1500">
              <a:solidFill>
                <a:srgbClr val="CC0000"/>
              </a:solidFill>
              <a:latin typeface="Lato"/>
              <a:ea typeface="Lato"/>
              <a:cs typeface="Lato"/>
              <a:sym typeface="Lato"/>
            </a:endParaRPr>
          </a:p>
          <a:p>
            <a:pPr indent="-311150" lvl="0" marL="457200" rtl="0" algn="l">
              <a:spcBef>
                <a:spcPts val="1200"/>
              </a:spcBef>
              <a:spcAft>
                <a:spcPts val="0"/>
              </a:spcAft>
              <a:buClr>
                <a:srgbClr val="CC0000"/>
              </a:buClr>
              <a:buSzPts val="1300"/>
              <a:buChar char="●"/>
            </a:pPr>
            <a:r>
              <a:rPr b="1" lang="en-GB" sz="1300">
                <a:solidFill>
                  <a:srgbClr val="CC0000"/>
                </a:solidFill>
                <a:latin typeface="Lato"/>
                <a:ea typeface="Lato"/>
                <a:cs typeface="Lato"/>
                <a:sym typeface="Lato"/>
              </a:rPr>
              <a:t>Big Data Analytics</a:t>
            </a:r>
            <a:r>
              <a:rPr lang="en-GB" sz="1300">
                <a:solidFill>
                  <a:srgbClr val="CC0000"/>
                </a:solidFill>
                <a:latin typeface="Lato"/>
                <a:ea typeface="Lato"/>
                <a:cs typeface="Lato"/>
                <a:sym typeface="Lato"/>
              </a:rPr>
              <a:t>: Storing and analyzing massive datasets from various sources.</a:t>
            </a:r>
            <a:endParaRPr sz="1300">
              <a:solidFill>
                <a:srgbClr val="CC0000"/>
              </a:solidFill>
              <a:latin typeface="Lato"/>
              <a:ea typeface="Lato"/>
              <a:cs typeface="Lato"/>
              <a:sym typeface="Lato"/>
            </a:endParaRPr>
          </a:p>
          <a:p>
            <a:pPr indent="-311150" lvl="0" marL="457200" rtl="0" algn="l">
              <a:spcBef>
                <a:spcPts val="0"/>
              </a:spcBef>
              <a:spcAft>
                <a:spcPts val="0"/>
              </a:spcAft>
              <a:buClr>
                <a:srgbClr val="CC0000"/>
              </a:buClr>
              <a:buSzPts val="1300"/>
              <a:buChar char="●"/>
            </a:pPr>
            <a:r>
              <a:rPr b="1" lang="en-GB" sz="1300">
                <a:solidFill>
                  <a:srgbClr val="CC0000"/>
                </a:solidFill>
                <a:latin typeface="Lato"/>
                <a:ea typeface="Lato"/>
                <a:cs typeface="Lato"/>
                <a:sym typeface="Lato"/>
              </a:rPr>
              <a:t>Data Lake</a:t>
            </a:r>
            <a:r>
              <a:rPr lang="en-GB" sz="1300">
                <a:solidFill>
                  <a:srgbClr val="CC0000"/>
                </a:solidFill>
                <a:latin typeface="Lato"/>
                <a:ea typeface="Lato"/>
                <a:cs typeface="Lato"/>
                <a:sym typeface="Lato"/>
              </a:rPr>
              <a:t>: Serving as a centralized repository for all enterprise data.</a:t>
            </a:r>
            <a:endParaRPr sz="1300">
              <a:solidFill>
                <a:srgbClr val="CC0000"/>
              </a:solidFill>
              <a:latin typeface="Lato"/>
              <a:ea typeface="Lato"/>
              <a:cs typeface="Lato"/>
              <a:sym typeface="Lato"/>
            </a:endParaRPr>
          </a:p>
          <a:p>
            <a:pPr indent="-311150" lvl="0" marL="457200" rtl="0" algn="l">
              <a:spcBef>
                <a:spcPts val="0"/>
              </a:spcBef>
              <a:spcAft>
                <a:spcPts val="0"/>
              </a:spcAft>
              <a:buClr>
                <a:srgbClr val="CC0000"/>
              </a:buClr>
              <a:buSzPts val="1300"/>
              <a:buChar char="●"/>
            </a:pPr>
            <a:r>
              <a:rPr b="1" lang="en-GB" sz="1300">
                <a:solidFill>
                  <a:srgbClr val="CC0000"/>
                </a:solidFill>
                <a:latin typeface="Lato"/>
                <a:ea typeface="Lato"/>
                <a:cs typeface="Lato"/>
                <a:sym typeface="Lato"/>
              </a:rPr>
              <a:t>Machine Learning and AI</a:t>
            </a:r>
            <a:r>
              <a:rPr lang="en-GB" sz="1300">
                <a:solidFill>
                  <a:srgbClr val="CC0000"/>
                </a:solidFill>
                <a:latin typeface="Lato"/>
                <a:ea typeface="Lato"/>
                <a:cs typeface="Lato"/>
                <a:sym typeface="Lato"/>
              </a:rPr>
              <a:t>: Storing and processing large amounts of data used for training models.</a:t>
            </a:r>
            <a:endParaRPr sz="1300">
              <a:solidFill>
                <a:srgbClr val="CC0000"/>
              </a:solidFill>
              <a:latin typeface="Lato"/>
              <a:ea typeface="Lato"/>
              <a:cs typeface="Lato"/>
              <a:sym typeface="Lato"/>
            </a:endParaRPr>
          </a:p>
          <a:p>
            <a:pPr indent="-311150" lvl="0" marL="457200" rtl="0" algn="l">
              <a:spcBef>
                <a:spcPts val="0"/>
              </a:spcBef>
              <a:spcAft>
                <a:spcPts val="0"/>
              </a:spcAft>
              <a:buClr>
                <a:srgbClr val="CC0000"/>
              </a:buClr>
              <a:buSzPts val="1300"/>
              <a:buChar char="●"/>
            </a:pPr>
            <a:r>
              <a:rPr b="1" lang="en-GB" sz="1300">
                <a:solidFill>
                  <a:srgbClr val="CC0000"/>
                </a:solidFill>
                <a:latin typeface="Lato"/>
                <a:ea typeface="Lato"/>
                <a:cs typeface="Lato"/>
                <a:sym typeface="Lato"/>
              </a:rPr>
              <a:t>Data Warehousing</a:t>
            </a:r>
            <a:r>
              <a:rPr lang="en-GB" sz="1300">
                <a:solidFill>
                  <a:srgbClr val="CC0000"/>
                </a:solidFill>
                <a:latin typeface="Lato"/>
                <a:ea typeface="Lato"/>
                <a:cs typeface="Lato"/>
                <a:sym typeface="Lato"/>
              </a:rPr>
              <a:t>: Feeding data into modern cloud data warehouses like Azure Synapse.</a:t>
            </a:r>
            <a:endParaRPr sz="1400">
              <a:solidFill>
                <a:srgbClr val="CC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en-GB" sz="2000">
                <a:solidFill>
                  <a:srgbClr val="FF0000"/>
                </a:solidFill>
                <a:latin typeface="Lato"/>
                <a:ea typeface="Lato"/>
                <a:cs typeface="Lato"/>
                <a:sym typeface="Lato"/>
              </a:rPr>
              <a:t>Azure Blob Storage</a:t>
            </a:r>
            <a:endParaRPr b="1" sz="4220">
              <a:solidFill>
                <a:srgbClr val="FF0000"/>
              </a:solidFill>
              <a:latin typeface="Lato"/>
              <a:ea typeface="Lato"/>
              <a:cs typeface="Lato"/>
              <a:sym typeface="Lato"/>
            </a:endParaRPr>
          </a:p>
        </p:txBody>
      </p:sp>
      <p:sp>
        <p:nvSpPr>
          <p:cNvPr id="78" name="Google Shape;78;p17"/>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rgbClr val="CC0000"/>
                </a:solidFill>
                <a:latin typeface="Lato"/>
                <a:ea typeface="Lato"/>
                <a:cs typeface="Lato"/>
                <a:sym typeface="Lato"/>
              </a:rPr>
              <a:t>Azure Blob Storage is a service provided by Microsoft Azure designed to store large amounts of unstructured data, such as text or binary data. It is highly scalable and cost-effective, making it ideal for applications that require vast amounts of storage for data that does not conform to a specific data model or schema.</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Key Features:</a:t>
            </a:r>
            <a:endParaRPr b="1" sz="13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AutoNum type="arabicPeriod"/>
            </a:pPr>
            <a:r>
              <a:rPr b="1" lang="en-GB" sz="1100">
                <a:solidFill>
                  <a:srgbClr val="CC0000"/>
                </a:solidFill>
                <a:latin typeface="Lato"/>
                <a:ea typeface="Lato"/>
                <a:cs typeface="Lato"/>
                <a:sym typeface="Lato"/>
              </a:rPr>
              <a:t>Types of Blobs</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Block Blobs</a:t>
            </a:r>
            <a:r>
              <a:rPr lang="en-GB" sz="1100">
                <a:solidFill>
                  <a:srgbClr val="CC0000"/>
                </a:solidFill>
                <a:latin typeface="Lato"/>
                <a:ea typeface="Lato"/>
                <a:cs typeface="Lato"/>
                <a:sym typeface="Lato"/>
              </a:rPr>
              <a:t>: Used to store text and binary data. Block blobs are ideal for storing files, documents, images, and media.</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Append Blobs</a:t>
            </a:r>
            <a:r>
              <a:rPr lang="en-GB" sz="1100">
                <a:solidFill>
                  <a:srgbClr val="CC0000"/>
                </a:solidFill>
                <a:latin typeface="Lato"/>
                <a:ea typeface="Lato"/>
                <a:cs typeface="Lato"/>
                <a:sym typeface="Lato"/>
              </a:rPr>
              <a:t>: Optimized for append operations, commonly used for logging purposes.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Page Blobs</a:t>
            </a:r>
            <a:r>
              <a:rPr lang="en-GB" sz="1100">
                <a:solidFill>
                  <a:srgbClr val="CC0000"/>
                </a:solidFill>
                <a:latin typeface="Lato"/>
                <a:ea typeface="Lato"/>
                <a:cs typeface="Lato"/>
                <a:sym typeface="Lato"/>
              </a:rPr>
              <a:t>: Designed for frequent read/write operations, often used for virtual machine disks and large datasets.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Scalability</a:t>
            </a:r>
            <a:r>
              <a:rPr lang="en-GB" sz="1100">
                <a:solidFill>
                  <a:srgbClr val="CC0000"/>
                </a:solidFill>
                <a:latin typeface="Lato"/>
                <a:ea typeface="Lato"/>
                <a:cs typeface="Lato"/>
                <a:sym typeface="Lato"/>
              </a:rPr>
              <a:t>: Blob storage can handle petabytes of data, making it a great option for high-scale, cloud-native applications.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Storage Tiers</a:t>
            </a:r>
            <a:r>
              <a:rPr lang="en-GB" sz="1100">
                <a:solidFill>
                  <a:srgbClr val="CC0000"/>
                </a:solidFill>
                <a:latin typeface="Lato"/>
                <a:ea typeface="Lato"/>
                <a:cs typeface="Lato"/>
                <a:sym typeface="Lato"/>
              </a:rPr>
              <a:t>: Azure Blob Storage provides different tiers for cost optimization based on data access patterns: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Hot</a:t>
            </a:r>
            <a:r>
              <a:rPr lang="en-GB" sz="1100">
                <a:solidFill>
                  <a:srgbClr val="CC0000"/>
                </a:solidFill>
                <a:latin typeface="Lato"/>
                <a:ea typeface="Lato"/>
                <a:cs typeface="Lato"/>
                <a:sym typeface="Lato"/>
              </a:rPr>
              <a:t>: Optimized for frequently accessed data.</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Cool</a:t>
            </a:r>
            <a:r>
              <a:rPr lang="en-GB" sz="1100">
                <a:solidFill>
                  <a:srgbClr val="CC0000"/>
                </a:solidFill>
                <a:latin typeface="Lato"/>
                <a:ea typeface="Lato"/>
                <a:cs typeface="Lato"/>
                <a:sym typeface="Lato"/>
              </a:rPr>
              <a:t>: Designed for infrequently accessed data with lower storage costs but higher access costs.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Archive</a:t>
            </a:r>
            <a:r>
              <a:rPr lang="en-GB" sz="1100">
                <a:solidFill>
                  <a:srgbClr val="CC0000"/>
                </a:solidFill>
                <a:latin typeface="Lato"/>
                <a:ea typeface="Lato"/>
                <a:cs typeface="Lato"/>
                <a:sym typeface="Lato"/>
              </a:rPr>
              <a:t>: The lowest-cost option for long-term data storage, used for data that is rarely accessed and has flexible retrieval times.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High Availability and Durability</a:t>
            </a:r>
            <a:r>
              <a:rPr lang="en-GB" sz="1100">
                <a:solidFill>
                  <a:srgbClr val="CC0000"/>
                </a:solidFill>
                <a:latin typeface="Lato"/>
                <a:ea typeface="Lato"/>
                <a:cs typeface="Lato"/>
                <a:sym typeface="Lato"/>
              </a:rPr>
              <a:t>: Data in Blob Storage is replicated across multiple locations for redundancy, ensuring high availability and durability. There are multiple replication options: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Locally Redundant Storage (LRS)</a:t>
            </a:r>
            <a:r>
              <a:rPr lang="en-GB" sz="1100">
                <a:solidFill>
                  <a:srgbClr val="CC0000"/>
                </a:solidFill>
                <a:latin typeface="Lato"/>
                <a:ea typeface="Lato"/>
                <a:cs typeface="Lato"/>
                <a:sym typeface="Lato"/>
              </a:rPr>
              <a:t>: Copies data within the same data center.</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Zone-Redundant Storage (ZRS)</a:t>
            </a:r>
            <a:r>
              <a:rPr lang="en-GB" sz="1100">
                <a:solidFill>
                  <a:srgbClr val="CC0000"/>
                </a:solidFill>
                <a:latin typeface="Lato"/>
                <a:ea typeface="Lato"/>
                <a:cs typeface="Lato"/>
                <a:sym typeface="Lato"/>
              </a:rPr>
              <a:t>: Replicates data across multiple availability zones within a region.</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Geo-Redundant Storage (GRS)</a:t>
            </a:r>
            <a:r>
              <a:rPr lang="en-GB" sz="1100">
                <a:solidFill>
                  <a:srgbClr val="CC0000"/>
                </a:solidFill>
                <a:latin typeface="Lato"/>
                <a:ea typeface="Lato"/>
                <a:cs typeface="Lato"/>
                <a:sym typeface="Lato"/>
              </a:rPr>
              <a:t>: Replicates data to a secondary region for disaster recovery.</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Read-Access Geo-Redundant Storage (RA-GRS)</a:t>
            </a:r>
            <a:r>
              <a:rPr lang="en-GB" sz="1100">
                <a:solidFill>
                  <a:srgbClr val="CC0000"/>
                </a:solidFill>
                <a:latin typeface="Lato"/>
                <a:ea typeface="Lato"/>
                <a:cs typeface="Lato"/>
                <a:sym typeface="Lato"/>
              </a:rPr>
              <a:t>: Allows read access to the secondary copy in the event of a primary failure.</a:t>
            </a:r>
            <a:endParaRPr b="1" sz="1500">
              <a:solidFill>
                <a:srgbClr val="CC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GB" sz="2000">
                <a:solidFill>
                  <a:srgbClr val="FF0000"/>
                </a:solidFill>
                <a:latin typeface="Lato"/>
                <a:ea typeface="Lato"/>
                <a:cs typeface="Lato"/>
                <a:sym typeface="Lato"/>
              </a:rPr>
              <a:t>Azure Blob Storage</a:t>
            </a:r>
            <a:endParaRPr b="1" sz="4220">
              <a:solidFill>
                <a:srgbClr val="FF0000"/>
              </a:solidFill>
              <a:latin typeface="Lato"/>
              <a:ea typeface="Lato"/>
              <a:cs typeface="Lato"/>
              <a:sym typeface="Lato"/>
            </a:endParaRPr>
          </a:p>
        </p:txBody>
      </p:sp>
      <p:sp>
        <p:nvSpPr>
          <p:cNvPr id="84" name="Google Shape;84;p18"/>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1371600" rtl="0" algn="l">
              <a:spcBef>
                <a:spcPts val="1200"/>
              </a:spcBef>
              <a:spcAft>
                <a:spcPts val="0"/>
              </a:spcAft>
              <a:buNone/>
            </a:pPr>
            <a:r>
              <a:t/>
            </a:r>
            <a:endParaRPr sz="1100">
              <a:solidFill>
                <a:srgbClr val="CC0000"/>
              </a:solidFill>
              <a:latin typeface="Lato"/>
              <a:ea typeface="Lato"/>
              <a:cs typeface="Lato"/>
              <a:sym typeface="Lato"/>
            </a:endParaRPr>
          </a:p>
          <a:p>
            <a:pPr indent="457200" lvl="0" marL="0" rtl="0" algn="l">
              <a:spcBef>
                <a:spcPts val="1200"/>
              </a:spcBef>
              <a:spcAft>
                <a:spcPts val="0"/>
              </a:spcAft>
              <a:buNone/>
            </a:pPr>
            <a:r>
              <a:rPr b="1" lang="en-GB" sz="1100">
                <a:solidFill>
                  <a:srgbClr val="CC0000"/>
                </a:solidFill>
                <a:latin typeface="Lato"/>
                <a:ea typeface="Lato"/>
                <a:cs typeface="Lato"/>
                <a:sym typeface="Lato"/>
              </a:rPr>
              <a:t>5.	Security</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2" marL="1371600" rtl="0" algn="l">
              <a:spcBef>
                <a:spcPts val="1200"/>
              </a:spcBef>
              <a:spcAft>
                <a:spcPts val="0"/>
              </a:spcAft>
              <a:buClr>
                <a:srgbClr val="CC0000"/>
              </a:buClr>
              <a:buSzPts val="1100"/>
              <a:buAutoNum type="romanLcPeriod"/>
            </a:pPr>
            <a:r>
              <a:rPr b="1" lang="en-GB" sz="1100">
                <a:solidFill>
                  <a:srgbClr val="CC0000"/>
                </a:solidFill>
                <a:latin typeface="Lato"/>
                <a:ea typeface="Lato"/>
                <a:cs typeface="Lato"/>
                <a:sym typeface="Lato"/>
              </a:rPr>
              <a:t>Encryption</a:t>
            </a:r>
            <a:r>
              <a:rPr lang="en-GB" sz="1100">
                <a:solidFill>
                  <a:srgbClr val="CC0000"/>
                </a:solidFill>
                <a:latin typeface="Lato"/>
                <a:ea typeface="Lato"/>
                <a:cs typeface="Lato"/>
                <a:sym typeface="Lato"/>
              </a:rPr>
              <a:t>: Data is encrypted both at rest and in transit.</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Access Control</a:t>
            </a:r>
            <a:r>
              <a:rPr lang="en-GB" sz="1100">
                <a:solidFill>
                  <a:srgbClr val="CC0000"/>
                </a:solidFill>
                <a:latin typeface="Lato"/>
                <a:ea typeface="Lato"/>
                <a:cs typeface="Lato"/>
                <a:sym typeface="Lato"/>
              </a:rPr>
              <a:t>: Provides shared access signatures (SAS), role-based access control (RBAC), and integration with Azure Active Directory (AAD) for secure authentication and authorization.</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Integration with Azure Ecosystem</a:t>
            </a:r>
            <a:r>
              <a:rPr lang="en-GB" sz="1100">
                <a:solidFill>
                  <a:srgbClr val="CC0000"/>
                </a:solidFill>
                <a:latin typeface="Lato"/>
                <a:ea typeface="Lato"/>
                <a:cs typeface="Lato"/>
                <a:sym typeface="Lato"/>
              </a:rPr>
              <a:t>: Blob Storage integrates with other Azure services like Azure Data Lake, Azure Machine Learning, Azure Media Services, and Azure Data Factory, making it a key component of data pipelines and analytics workflows.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Cost-Efficiency</a:t>
            </a:r>
            <a:r>
              <a:rPr lang="en-GB" sz="1100">
                <a:solidFill>
                  <a:srgbClr val="CC0000"/>
                </a:solidFill>
                <a:latin typeface="Lato"/>
                <a:ea typeface="Lato"/>
                <a:cs typeface="Lato"/>
                <a:sym typeface="Lato"/>
              </a:rPr>
              <a:t>: Blob Storage is cost-effective, especially when combined with its tiering options. Users can move data between hot, cool, and archive tiers based on usage patterns, reducing costs.</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Common Use Cases:</a:t>
            </a:r>
            <a:endParaRPr b="1" sz="13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Char char="●"/>
            </a:pPr>
            <a:r>
              <a:rPr b="1" lang="en-GB" sz="1100">
                <a:solidFill>
                  <a:srgbClr val="CC0000"/>
                </a:solidFill>
                <a:latin typeface="Lato"/>
                <a:ea typeface="Lato"/>
                <a:cs typeface="Lato"/>
                <a:sym typeface="Lato"/>
              </a:rPr>
              <a:t>Backup and Restore</a:t>
            </a:r>
            <a:r>
              <a:rPr lang="en-GB" sz="1100">
                <a:solidFill>
                  <a:srgbClr val="CC0000"/>
                </a:solidFill>
                <a:latin typeface="Lato"/>
                <a:ea typeface="Lato"/>
                <a:cs typeface="Lato"/>
                <a:sym typeface="Lato"/>
              </a:rPr>
              <a:t>: Blob Storage is often used to store backup data due to its scalability and security.</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Big Data Analytics</a:t>
            </a:r>
            <a:r>
              <a:rPr lang="en-GB" sz="1100">
                <a:solidFill>
                  <a:srgbClr val="CC0000"/>
                </a:solidFill>
                <a:latin typeface="Lato"/>
                <a:ea typeface="Lato"/>
                <a:cs typeface="Lato"/>
                <a:sym typeface="Lato"/>
              </a:rPr>
              <a:t>: Blob Storage can hold large datasets for processing by data analytics services like Azure Databricks or HDInsight.</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Content Delivery</a:t>
            </a:r>
            <a:r>
              <a:rPr lang="en-GB" sz="1100">
                <a:solidFill>
                  <a:srgbClr val="CC0000"/>
                </a:solidFill>
                <a:latin typeface="Lato"/>
                <a:ea typeface="Lato"/>
                <a:cs typeface="Lato"/>
                <a:sym typeface="Lato"/>
              </a:rPr>
              <a:t>: Store media files like videos, audio, and images to deliver via content delivery networks (CDNs).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Disaster Recovery</a:t>
            </a:r>
            <a:r>
              <a:rPr lang="en-GB" sz="1100">
                <a:solidFill>
                  <a:srgbClr val="CC0000"/>
                </a:solidFill>
                <a:latin typeface="Lato"/>
                <a:ea typeface="Lato"/>
                <a:cs typeface="Lato"/>
                <a:sym typeface="Lato"/>
              </a:rPr>
              <a:t>: Geo-redundant options make it a popular choice for disaster recovery scenarios.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Data Archiving</a:t>
            </a:r>
            <a:r>
              <a:rPr lang="en-GB" sz="1100">
                <a:solidFill>
                  <a:srgbClr val="CC0000"/>
                </a:solidFill>
                <a:latin typeface="Lato"/>
                <a:ea typeface="Lato"/>
                <a:cs typeface="Lato"/>
                <a:sym typeface="Lato"/>
              </a:rPr>
              <a:t>: Long-term data retention with the Archive tier at a significantly lower cost.</a:t>
            </a:r>
            <a:endParaRPr sz="1100">
              <a:solidFill>
                <a:srgbClr val="CC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Lato"/>
                <a:ea typeface="Lato"/>
                <a:cs typeface="Lato"/>
                <a:sym typeface="Lato"/>
              </a:rPr>
              <a:t>Azure SQL Database.</a:t>
            </a:r>
            <a:endParaRPr b="1" sz="4220">
              <a:solidFill>
                <a:srgbClr val="FF0000"/>
              </a:solidFill>
              <a:latin typeface="Lato"/>
              <a:ea typeface="Lato"/>
              <a:cs typeface="Lato"/>
              <a:sym typeface="Lato"/>
            </a:endParaRPr>
          </a:p>
        </p:txBody>
      </p:sp>
      <p:sp>
        <p:nvSpPr>
          <p:cNvPr id="90" name="Google Shape;90;p19"/>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rgbClr val="CC0000"/>
                </a:solidFill>
                <a:latin typeface="Lato"/>
                <a:ea typeface="Lato"/>
                <a:cs typeface="Lato"/>
                <a:sym typeface="Lato"/>
              </a:rPr>
              <a:t>Azure SQL Database is a fully managed, cloud-based relational database service provided by Microsoft Azure. It is built on the SQL Server engine, offering robust capabilities for handling transactional, relational, and analytical workloads. Azure SQL Database is a Platform as a Service (PaaS) solution, meaning that it handles most database management tasks such as patching, backups, scaling, and high availability, allowing users to focus more on application development and less on administrative tasks.</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Key Features:</a:t>
            </a:r>
            <a:endParaRPr b="1" sz="13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AutoNum type="arabicPeriod"/>
            </a:pPr>
            <a:r>
              <a:rPr b="1" lang="en-GB" sz="1100">
                <a:solidFill>
                  <a:srgbClr val="CC0000"/>
                </a:solidFill>
                <a:latin typeface="Lato"/>
                <a:ea typeface="Lato"/>
                <a:cs typeface="Lato"/>
                <a:sym typeface="Lato"/>
              </a:rPr>
              <a:t>Fully Managed Service</a:t>
            </a:r>
            <a:r>
              <a:rPr lang="en-GB" sz="1100">
                <a:solidFill>
                  <a:srgbClr val="CC0000"/>
                </a:solidFill>
                <a:latin typeface="Lato"/>
                <a:ea typeface="Lato"/>
                <a:cs typeface="Lato"/>
                <a:sym typeface="Lato"/>
              </a:rPr>
              <a:t>: Microsoft handles maintenance, backups, patches, and database optimization, ensuring minimal downtime and seamless performance upgrades.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High Availability</a:t>
            </a:r>
            <a:r>
              <a:rPr lang="en-GB" sz="1100">
                <a:solidFill>
                  <a:srgbClr val="CC0000"/>
                </a:solidFill>
                <a:latin typeface="Lato"/>
                <a:ea typeface="Lato"/>
                <a:cs typeface="Lato"/>
                <a:sym typeface="Lato"/>
              </a:rPr>
              <a:t>: Azure SQL Database offers built-in high availability (HA) with automated failover and redundancy across different regions or zones, ensuring your data is always available.</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Scalability</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Elastic Pools</a:t>
            </a:r>
            <a:r>
              <a:rPr lang="en-GB" sz="1100">
                <a:solidFill>
                  <a:srgbClr val="CC0000"/>
                </a:solidFill>
                <a:latin typeface="Lato"/>
                <a:ea typeface="Lato"/>
                <a:cs typeface="Lato"/>
                <a:sym typeface="Lato"/>
              </a:rPr>
              <a:t>: Azure SQL allows you to scale out by placing multiple databases in an elastic pool, sharing resources dynamically based on demand.</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Vertical Scaling</a:t>
            </a:r>
            <a:r>
              <a:rPr lang="en-GB" sz="1100">
                <a:solidFill>
                  <a:srgbClr val="CC0000"/>
                </a:solidFill>
                <a:latin typeface="Lato"/>
                <a:ea typeface="Lato"/>
                <a:cs typeface="Lato"/>
                <a:sym typeface="Lato"/>
              </a:rPr>
              <a:t>: You can easily scale up or down the compute power (vCores) and storage of individual databases to meet changing needs.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Performance Tuning</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Intelligent Performance</a:t>
            </a:r>
            <a:r>
              <a:rPr lang="en-GB" sz="1100">
                <a:solidFill>
                  <a:srgbClr val="CC0000"/>
                </a:solidFill>
                <a:latin typeface="Lato"/>
                <a:ea typeface="Lato"/>
                <a:cs typeface="Lato"/>
                <a:sym typeface="Lato"/>
              </a:rPr>
              <a:t>: Features such as query performance insights, automatic tuning (index recommendations), and automatic plan correction ensure optimized performance with minimal manual intervention.</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In-Memory OLTP</a:t>
            </a:r>
            <a:r>
              <a:rPr lang="en-GB" sz="1100">
                <a:solidFill>
                  <a:srgbClr val="CC0000"/>
                </a:solidFill>
                <a:latin typeface="Lato"/>
                <a:ea typeface="Lato"/>
                <a:cs typeface="Lato"/>
                <a:sym typeface="Lato"/>
              </a:rPr>
              <a:t>: For highly transactional workloads, In-Memory OLTP allows faster transaction processing and lower latency.</a:t>
            </a:r>
            <a:endParaRPr sz="1100">
              <a:solidFill>
                <a:srgbClr val="CC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Lato"/>
                <a:ea typeface="Lato"/>
                <a:cs typeface="Lato"/>
                <a:sym typeface="Lato"/>
              </a:rPr>
              <a:t>Azure SQL Database.</a:t>
            </a:r>
            <a:endParaRPr b="1" sz="4220">
              <a:solidFill>
                <a:srgbClr val="FF0000"/>
              </a:solidFill>
              <a:latin typeface="Lato"/>
              <a:ea typeface="Lato"/>
              <a:cs typeface="Lato"/>
              <a:sym typeface="Lato"/>
            </a:endParaRPr>
          </a:p>
        </p:txBody>
      </p:sp>
      <p:sp>
        <p:nvSpPr>
          <p:cNvPr id="96" name="Google Shape;96;p20"/>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GB" sz="1100">
                <a:solidFill>
                  <a:srgbClr val="CC0000"/>
                </a:solidFill>
                <a:latin typeface="Lato"/>
                <a:ea typeface="Lato"/>
                <a:cs typeface="Lato"/>
                <a:sym typeface="Lato"/>
              </a:rPr>
              <a:t>5.	</a:t>
            </a:r>
            <a:r>
              <a:rPr b="1" lang="en-GB" sz="1100">
                <a:solidFill>
                  <a:srgbClr val="CC0000"/>
                </a:solidFill>
                <a:latin typeface="Lato"/>
                <a:ea typeface="Lato"/>
                <a:cs typeface="Lato"/>
                <a:sym typeface="Lato"/>
              </a:rPr>
              <a:t>Security</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2" marL="1371600" rtl="0" algn="l">
              <a:spcBef>
                <a:spcPts val="1200"/>
              </a:spcBef>
              <a:spcAft>
                <a:spcPts val="0"/>
              </a:spcAft>
              <a:buClr>
                <a:srgbClr val="CC0000"/>
              </a:buClr>
              <a:buSzPts val="1100"/>
              <a:buAutoNum type="romanLcPeriod"/>
            </a:pPr>
            <a:r>
              <a:rPr b="1" lang="en-GB" sz="1100">
                <a:solidFill>
                  <a:srgbClr val="CC0000"/>
                </a:solidFill>
                <a:latin typeface="Lato"/>
                <a:ea typeface="Lato"/>
                <a:cs typeface="Lato"/>
                <a:sym typeface="Lato"/>
              </a:rPr>
              <a:t>Encryption</a:t>
            </a:r>
            <a:r>
              <a:rPr lang="en-GB" sz="1100">
                <a:solidFill>
                  <a:srgbClr val="CC0000"/>
                </a:solidFill>
                <a:latin typeface="Lato"/>
                <a:ea typeface="Lato"/>
                <a:cs typeface="Lato"/>
                <a:sym typeface="Lato"/>
              </a:rPr>
              <a:t>: Azure SQL Database supports Transparent Data Encryption (TDE) for data at rest, and encryption for data in transit using SSL/TLS.</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Advanced Threat Protection</a:t>
            </a:r>
            <a:r>
              <a:rPr lang="en-GB" sz="1100">
                <a:solidFill>
                  <a:srgbClr val="CC0000"/>
                </a:solidFill>
                <a:latin typeface="Lato"/>
                <a:ea typeface="Lato"/>
                <a:cs typeface="Lato"/>
                <a:sym typeface="Lato"/>
              </a:rPr>
              <a:t>: Real-time monitoring and detection of unusual activities, potentially harmful queries, or security vulnerabilities.</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Access Control</a:t>
            </a:r>
            <a:r>
              <a:rPr lang="en-GB" sz="1100">
                <a:solidFill>
                  <a:srgbClr val="CC0000"/>
                </a:solidFill>
                <a:latin typeface="Lato"/>
                <a:ea typeface="Lato"/>
                <a:cs typeface="Lato"/>
                <a:sym typeface="Lato"/>
              </a:rPr>
              <a:t>: Integration with Azure Active Directory (AAD) for identity-based access, as well as role-based access control (RBAC) for fine-grained permissions.</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Data Masking</a:t>
            </a:r>
            <a:r>
              <a:rPr lang="en-GB" sz="1100">
                <a:solidFill>
                  <a:srgbClr val="CC0000"/>
                </a:solidFill>
                <a:latin typeface="Lato"/>
                <a:ea typeface="Lato"/>
                <a:cs typeface="Lato"/>
                <a:sym typeface="Lato"/>
              </a:rPr>
              <a:t>: Dynamic data masking to limit the exposure of sensitive data.</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Backup and Recovery</a:t>
            </a:r>
            <a:r>
              <a:rPr lang="en-GB" sz="1100">
                <a:solidFill>
                  <a:srgbClr val="CC0000"/>
                </a:solidFill>
                <a:latin typeface="Lato"/>
                <a:ea typeface="Lato"/>
                <a:cs typeface="Lato"/>
                <a:sym typeface="Lato"/>
              </a:rPr>
              <a:t>:</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Automated Backups</a:t>
            </a:r>
            <a:r>
              <a:rPr lang="en-GB" sz="1100">
                <a:solidFill>
                  <a:srgbClr val="CC0000"/>
                </a:solidFill>
                <a:latin typeface="Lato"/>
                <a:ea typeface="Lato"/>
                <a:cs typeface="Lato"/>
                <a:sym typeface="Lato"/>
              </a:rPr>
              <a:t>: Azure SQL automatically performs full, differential, and transaction log backups, allowing point-in-time recovery.</a:t>
            </a:r>
            <a:endParaRPr sz="1100">
              <a:solidFill>
                <a:srgbClr val="CC0000"/>
              </a:solidFill>
              <a:latin typeface="Lato"/>
              <a:ea typeface="Lato"/>
              <a:cs typeface="Lato"/>
              <a:sym typeface="Lato"/>
            </a:endParaRPr>
          </a:p>
          <a:p>
            <a:pPr indent="-298450" lvl="2" marL="1371600" rtl="0" algn="l">
              <a:spcBef>
                <a:spcPts val="0"/>
              </a:spcBef>
              <a:spcAft>
                <a:spcPts val="0"/>
              </a:spcAft>
              <a:buClr>
                <a:srgbClr val="CC0000"/>
              </a:buClr>
              <a:buSzPts val="1100"/>
              <a:buAutoNum type="romanLcPeriod"/>
            </a:pPr>
            <a:r>
              <a:rPr b="1" lang="en-GB" sz="1100">
                <a:solidFill>
                  <a:srgbClr val="CC0000"/>
                </a:solidFill>
                <a:latin typeface="Lato"/>
                <a:ea typeface="Lato"/>
                <a:cs typeface="Lato"/>
                <a:sym typeface="Lato"/>
              </a:rPr>
              <a:t>Long-term Retention</a:t>
            </a:r>
            <a:r>
              <a:rPr lang="en-GB" sz="1100">
                <a:solidFill>
                  <a:srgbClr val="CC0000"/>
                </a:solidFill>
                <a:latin typeface="Lato"/>
                <a:ea typeface="Lato"/>
                <a:cs typeface="Lato"/>
                <a:sym typeface="Lato"/>
              </a:rPr>
              <a:t>: Backups can be stored for up to 10 years, meeting long-term retention requirements for compliance.</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Global Availability</a:t>
            </a:r>
            <a:r>
              <a:rPr lang="en-GB" sz="1100">
                <a:solidFill>
                  <a:srgbClr val="CC0000"/>
                </a:solidFill>
                <a:latin typeface="Lato"/>
                <a:ea typeface="Lato"/>
                <a:cs typeface="Lato"/>
                <a:sym typeface="Lato"/>
              </a:rPr>
              <a:t>: Azure SQL Database is available in multiple regions worldwide, allowing users to deploy databases close to their customers for improved latency and compliance with local data residency regulations.</a:t>
            </a:r>
            <a:endParaRPr sz="1100">
              <a:solidFill>
                <a:srgbClr val="CC0000"/>
              </a:solidFill>
              <a:latin typeface="Lato"/>
              <a:ea typeface="Lato"/>
              <a:cs typeface="Lato"/>
              <a:sym typeface="Lato"/>
            </a:endParaRPr>
          </a:p>
          <a:p>
            <a:pPr indent="-298450" lvl="1" marL="914400" rtl="0" algn="l">
              <a:spcBef>
                <a:spcPts val="0"/>
              </a:spcBef>
              <a:spcAft>
                <a:spcPts val="0"/>
              </a:spcAft>
              <a:buClr>
                <a:srgbClr val="CC0000"/>
              </a:buClr>
              <a:buSzPts val="1100"/>
              <a:buChar char="○"/>
            </a:pPr>
            <a:r>
              <a:rPr b="1" lang="en-GB" sz="1100">
                <a:solidFill>
                  <a:srgbClr val="CC0000"/>
                </a:solidFill>
                <a:latin typeface="Lato"/>
                <a:ea typeface="Lato"/>
                <a:cs typeface="Lato"/>
                <a:sym typeface="Lato"/>
              </a:rPr>
              <a:t>Integration with Azure Services</a:t>
            </a:r>
            <a:r>
              <a:rPr lang="en-GB" sz="1100">
                <a:solidFill>
                  <a:srgbClr val="CC0000"/>
                </a:solidFill>
                <a:latin typeface="Lato"/>
                <a:ea typeface="Lato"/>
                <a:cs typeface="Lato"/>
                <a:sym typeface="Lato"/>
              </a:rPr>
              <a:t>: It seamlessly integrates with other Azure services, such as Power BI for analytics, Azure Data Factory for ETL processes, Azure Functions for serverless computing, and more.</a:t>
            </a:r>
            <a:endParaRPr sz="1100">
              <a:solidFill>
                <a:srgbClr val="CC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FF0000"/>
                </a:solidFill>
                <a:latin typeface="Lato"/>
                <a:ea typeface="Lato"/>
                <a:cs typeface="Lato"/>
                <a:sym typeface="Lato"/>
              </a:rPr>
              <a:t>Azure SQL Database.</a:t>
            </a:r>
            <a:endParaRPr b="1" sz="4220">
              <a:solidFill>
                <a:srgbClr val="FF0000"/>
              </a:solidFill>
              <a:latin typeface="Lato"/>
              <a:ea typeface="Lato"/>
              <a:cs typeface="Lato"/>
              <a:sym typeface="Lato"/>
            </a:endParaRPr>
          </a:p>
        </p:txBody>
      </p:sp>
      <p:sp>
        <p:nvSpPr>
          <p:cNvPr id="102" name="Google Shape;102;p21"/>
          <p:cNvSpPr txBox="1"/>
          <p:nvPr>
            <p:ph idx="1" type="body"/>
          </p:nvPr>
        </p:nvSpPr>
        <p:spPr>
          <a:xfrm>
            <a:off x="0" y="837575"/>
            <a:ext cx="8832300" cy="4377900"/>
          </a:xfrm>
          <a:prstGeom prst="rect">
            <a:avLst/>
          </a:prstGeom>
        </p:spPr>
        <p:txBody>
          <a:bodyPr anchorCtr="0" anchor="t" bIns="91425" lIns="91425" spcFirstLastPara="1" rIns="91425" wrap="square" tIns="91425">
            <a:noAutofit/>
          </a:bodyPr>
          <a:lstStyle/>
          <a:p>
            <a:pPr indent="-298450" lvl="1" marL="914400" rtl="0" algn="l">
              <a:spcBef>
                <a:spcPts val="1200"/>
              </a:spcBef>
              <a:spcAft>
                <a:spcPts val="0"/>
              </a:spcAft>
              <a:buClr>
                <a:srgbClr val="CC0000"/>
              </a:buClr>
              <a:buSzPts val="1100"/>
              <a:buFont typeface="Lato"/>
              <a:buChar char="○"/>
            </a:pPr>
            <a:r>
              <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Deployment Options:</a:t>
            </a:r>
            <a:endParaRPr b="1" sz="13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AutoNum type="arabicPeriod"/>
            </a:pPr>
            <a:r>
              <a:rPr b="1" lang="en-GB" sz="1100">
                <a:solidFill>
                  <a:srgbClr val="CC0000"/>
                </a:solidFill>
                <a:latin typeface="Lato"/>
                <a:ea typeface="Lato"/>
                <a:cs typeface="Lato"/>
                <a:sym typeface="Lato"/>
              </a:rPr>
              <a:t>Single Database</a:t>
            </a:r>
            <a:r>
              <a:rPr lang="en-GB" sz="1100">
                <a:solidFill>
                  <a:srgbClr val="CC0000"/>
                </a:solidFill>
                <a:latin typeface="Lato"/>
                <a:ea typeface="Lato"/>
                <a:cs typeface="Lato"/>
                <a:sym typeface="Lato"/>
              </a:rPr>
              <a:t>: Best for applications that require isolated databases with predictable workloads. Each database is managed individually and can be scaled independently.</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Elastic Pools</a:t>
            </a:r>
            <a:r>
              <a:rPr lang="en-GB" sz="1100">
                <a:solidFill>
                  <a:srgbClr val="CC0000"/>
                </a:solidFill>
                <a:latin typeface="Lato"/>
                <a:ea typeface="Lato"/>
                <a:cs typeface="Lato"/>
                <a:sym typeface="Lato"/>
              </a:rPr>
              <a:t>: Ideal for multi-tenant applications, elastic pools allow you to host multiple databases that share a set of resources. This enables cost-efficient resource management for unpredictable or fluctuating workloads.</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Managed Instance</a:t>
            </a:r>
            <a:r>
              <a:rPr lang="en-GB" sz="1100">
                <a:solidFill>
                  <a:srgbClr val="CC0000"/>
                </a:solidFill>
                <a:latin typeface="Lato"/>
                <a:ea typeface="Lato"/>
                <a:cs typeface="Lato"/>
                <a:sym typeface="Lato"/>
              </a:rPr>
              <a:t>: This is a hybrid deployment model that provides near-complete SQL Server compatibility, including SQL Agent, cross-database querying, and more. It is designed to offer more control and features similar to those available in an on-premise SQL Server but with the benefits of a fully managed service.</a:t>
            </a:r>
            <a:endParaRPr sz="1100">
              <a:solidFill>
                <a:srgbClr val="CC0000"/>
              </a:solidFill>
              <a:latin typeface="Lato"/>
              <a:ea typeface="Lato"/>
              <a:cs typeface="Lato"/>
              <a:sym typeface="Lato"/>
            </a:endParaRPr>
          </a:p>
          <a:p>
            <a:pPr indent="0" lvl="0" marL="0" rtl="0" algn="l">
              <a:spcBef>
                <a:spcPts val="1400"/>
              </a:spcBef>
              <a:spcAft>
                <a:spcPts val="0"/>
              </a:spcAft>
              <a:buNone/>
            </a:pPr>
            <a:r>
              <a:rPr b="1" lang="en-GB" sz="1300">
                <a:solidFill>
                  <a:srgbClr val="CC0000"/>
                </a:solidFill>
                <a:latin typeface="Lato"/>
                <a:ea typeface="Lato"/>
                <a:cs typeface="Lato"/>
                <a:sym typeface="Lato"/>
              </a:rPr>
              <a:t>Pricing Models:</a:t>
            </a:r>
            <a:endParaRPr b="1" sz="1300">
              <a:solidFill>
                <a:srgbClr val="CC0000"/>
              </a:solidFill>
              <a:latin typeface="Lato"/>
              <a:ea typeface="Lato"/>
              <a:cs typeface="Lato"/>
              <a:sym typeface="Lato"/>
            </a:endParaRPr>
          </a:p>
          <a:p>
            <a:pPr indent="0" lvl="0" marL="0" rtl="0" algn="l">
              <a:spcBef>
                <a:spcPts val="1200"/>
              </a:spcBef>
              <a:spcAft>
                <a:spcPts val="0"/>
              </a:spcAft>
              <a:buNone/>
            </a:pPr>
            <a:r>
              <a:rPr lang="en-GB" sz="1100">
                <a:solidFill>
                  <a:srgbClr val="CC0000"/>
                </a:solidFill>
                <a:latin typeface="Lato"/>
                <a:ea typeface="Lato"/>
                <a:cs typeface="Lato"/>
                <a:sym typeface="Lato"/>
              </a:rPr>
              <a:t>Azure SQL Database offers two main purchasing models:</a:t>
            </a:r>
            <a:endParaRPr sz="1100">
              <a:solidFill>
                <a:srgbClr val="CC0000"/>
              </a:solidFill>
              <a:latin typeface="Lato"/>
              <a:ea typeface="Lato"/>
              <a:cs typeface="Lato"/>
              <a:sym typeface="Lato"/>
            </a:endParaRPr>
          </a:p>
          <a:p>
            <a:pPr indent="-298450" lvl="0" marL="457200" rtl="0" algn="l">
              <a:spcBef>
                <a:spcPts val="1200"/>
              </a:spcBef>
              <a:spcAft>
                <a:spcPts val="0"/>
              </a:spcAft>
              <a:buClr>
                <a:srgbClr val="CC0000"/>
              </a:buClr>
              <a:buSzPts val="1100"/>
              <a:buAutoNum type="arabicPeriod"/>
            </a:pPr>
            <a:r>
              <a:rPr b="1" lang="en-GB" sz="1100">
                <a:solidFill>
                  <a:srgbClr val="CC0000"/>
                </a:solidFill>
                <a:latin typeface="Lato"/>
                <a:ea typeface="Lato"/>
                <a:cs typeface="Lato"/>
                <a:sym typeface="Lato"/>
              </a:rPr>
              <a:t>DTU-Based Model</a:t>
            </a:r>
            <a:r>
              <a:rPr lang="en-GB" sz="1100">
                <a:solidFill>
                  <a:srgbClr val="CC0000"/>
                </a:solidFill>
                <a:latin typeface="Lato"/>
                <a:ea typeface="Lato"/>
                <a:cs typeface="Lato"/>
                <a:sym typeface="Lato"/>
              </a:rPr>
              <a:t>: Based on a blend of compute, storage, and I/O resources that are offered at different pricing tiers (Basic, Standard, Premium).</a:t>
            </a:r>
            <a:endParaRPr sz="1100">
              <a:solidFill>
                <a:srgbClr val="CC0000"/>
              </a:solidFill>
              <a:latin typeface="Lato"/>
              <a:ea typeface="Lato"/>
              <a:cs typeface="Lato"/>
              <a:sym typeface="Lato"/>
            </a:endParaRPr>
          </a:p>
          <a:p>
            <a:pPr indent="-298450" lvl="0" marL="457200" rtl="0" algn="l">
              <a:spcBef>
                <a:spcPts val="0"/>
              </a:spcBef>
              <a:spcAft>
                <a:spcPts val="0"/>
              </a:spcAft>
              <a:buClr>
                <a:srgbClr val="CC0000"/>
              </a:buClr>
              <a:buSzPts val="1100"/>
              <a:buAutoNum type="arabicPeriod"/>
            </a:pPr>
            <a:r>
              <a:rPr b="1" lang="en-GB" sz="1100">
                <a:solidFill>
                  <a:srgbClr val="CC0000"/>
                </a:solidFill>
                <a:latin typeface="Lato"/>
                <a:ea typeface="Lato"/>
                <a:cs typeface="Lato"/>
                <a:sym typeface="Lato"/>
              </a:rPr>
              <a:t>vCore-Based Model</a:t>
            </a:r>
            <a:r>
              <a:rPr lang="en-GB" sz="1100">
                <a:solidFill>
                  <a:srgbClr val="CC0000"/>
                </a:solidFill>
                <a:latin typeface="Lato"/>
                <a:ea typeface="Lato"/>
                <a:cs typeface="Lato"/>
                <a:sym typeface="Lato"/>
              </a:rPr>
              <a:t>: Offers more flexibility in choosing compute and storage resources. It provides independent scaling of compute and storage and is often more suitable for larger or more complex workloads.</a:t>
            </a:r>
            <a:endParaRPr b="1" sz="1100">
              <a:solidFill>
                <a:srgbClr val="CC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